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napToGrid="0">
      <p:cViewPr varScale="1">
        <p:scale>
          <a:sx n="53" d="100"/>
          <a:sy n="53" d="100"/>
        </p:scale>
        <p:origin x="55" y="56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EB8136-4330-4480-80D9-0F6FD970617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6072" y="1124712"/>
            <a:ext cx="11036808" cy="3172968"/>
          </a:xfrm>
        </p:spPr>
        <p:txBody>
          <a:bodyPr anchor="b">
            <a:normAutofit/>
          </a:bodyPr>
          <a:lstStyle>
            <a:lvl1pPr algn="l">
              <a:defRPr sz="8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6E5739-DD96-45FB-B609-3E3447A52FE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6072" y="4727448"/>
            <a:ext cx="11036808" cy="1481328"/>
          </a:xfrm>
        </p:spPr>
        <p:txBody>
          <a:bodyPr>
            <a:normAutofit/>
          </a:bodyPr>
          <a:lstStyle>
            <a:lvl1pPr marL="0" indent="0" algn="l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FF558-51F9-42A2-9944-DBE23DA8B22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76072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8C0E86-A7F7-4BDC-A637-254E5252D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3D10ADE-E9DA-4E57-BF57-1CCB65219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869680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D06CE56-3881-4ADA-8CEF-D18B02C242A3}"/>
              </a:ext>
            </a:extLst>
          </p:cNvPr>
          <p:cNvSpPr/>
          <p:nvPr/>
        </p:nvSpPr>
        <p:spPr>
          <a:xfrm rot="5400000">
            <a:off x="857544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9F3C543-62EC-4433-9C93-A2CD8764E9B4}"/>
              </a:ext>
            </a:extLst>
          </p:cNvPr>
          <p:cNvSpPr/>
          <p:nvPr/>
        </p:nvSpPr>
        <p:spPr>
          <a:xfrm flipV="1">
            <a:off x="578652" y="4501201"/>
            <a:ext cx="11034696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91645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B32C18-E430-4EC7-BD7C-99D86D0122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C5012F-7119-4D94-9717-3862E1C938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ED9A4A-D287-4207-9037-70DB007A17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CFCAC-80DB-43BB-B3F1-AC22BACEE3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79730-3487-4D94-A0DC-C21684963A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1732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543C89D-929E-4CD1-BCCC-72A14C0335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ED450EA-A577-4B76-A12F-650BEB20FD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D2603B-9ACE-4FA9-805B-9B91EB63D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CE18AC-D6A9-4A61-885D-68E2B684A4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97AE4-AA47-4E14-8FFE-171FAE47F4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3730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2D6FBB9D-1CAA-4D05-AB33-BABDFE17B843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04727B71-B4B6-4823-80A1-68C40B475118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9A6DB05-9FB5-4B07-8675-74C23D4FD89D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D358CF-0758-490A-A084-C46443B9A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671183-B3CE-4F45-92FB-98290CA0E2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5568" y="2478024"/>
            <a:ext cx="10168128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7DED67-27EC-4D43-A21C-093C1DB0481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747CE3-4890-4BC1-94DB-5D49D02C99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3C5AD3-D79A-4D46-B25B-822FE02525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0319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85AEDC5C-2E87-49C6-AB07-A95E5F39ED8E}"/>
              </a:ext>
            </a:extLst>
          </p:cNvPr>
          <p:cNvSpPr/>
          <p:nvPr/>
        </p:nvSpPr>
        <p:spPr>
          <a:xfrm>
            <a:off x="558210" y="4981421"/>
            <a:ext cx="11134956" cy="82296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57D88DE-E462-4C8A-BF99-609390DFB781}"/>
              </a:ext>
            </a:extLst>
          </p:cNvPr>
          <p:cNvSpPr/>
          <p:nvPr/>
        </p:nvSpPr>
        <p:spPr>
          <a:xfrm>
            <a:off x="498834" y="5118581"/>
            <a:ext cx="146304" cy="5486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B8E44900-E8BF-4B12-8BCB-41076E2B68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784" y="640080"/>
            <a:ext cx="10890504" cy="4114800"/>
          </a:xfrm>
        </p:spPr>
        <p:txBody>
          <a:bodyPr anchor="b">
            <a:normAutofit/>
          </a:bodyPr>
          <a:lstStyle>
            <a:lvl1pPr>
              <a:defRPr sz="6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7741F9-B00F-4463-A257-6B66DABD9B4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1248" y="5102352"/>
            <a:ext cx="10607040" cy="585216"/>
          </a:xfrm>
        </p:spPr>
        <p:txBody>
          <a:bodyPr anchor="ctr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8BFA7D-4401-4285-802B-1579165F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A909C5-AA19-4195-8376-9002D5DF4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AC3F32-46E0-47C8-8565-5969A475FD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03089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076262E-36A0-40C6-ADE6-90CD9FB9B9EA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42677A9B-4D1D-4D80-912C-24570140A650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DC8C98-510F-48C9-82B2-9E4F760A68DF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7A078AE-0BC3-48F9-87EC-2DB0CCE7E2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2A20DF-0829-4336-B59F-FF9D7AA9D8B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115568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935D01C-CF67-4DF6-B96C-FFC9D5BF84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45936" y="2478024"/>
            <a:ext cx="4937760" cy="3694176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BBD797-6031-4F82-8726-EAB757027FF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6B3F71C-B897-4909-A75E-8716AD49C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F78BC14-5BB1-405F-A6F3-C07230F085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3595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6B671BDE-E45C-41A1-9B98-4A607D703855}"/>
              </a:ext>
            </a:extLst>
          </p:cNvPr>
          <p:cNvSpPr/>
          <p:nvPr/>
        </p:nvSpPr>
        <p:spPr>
          <a:xfrm>
            <a:off x="558209" y="0"/>
            <a:ext cx="11167447" cy="2018806"/>
          </a:xfrm>
          <a:prstGeom prst="rect">
            <a:avLst/>
          </a:prstGeom>
          <a:ln w="9525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 useBgFill="1">
        <p:nvSpPr>
          <p:cNvPr id="13" name="Rectangle 12">
            <a:extLst>
              <a:ext uri="{FF2B5EF4-FFF2-40B4-BE49-F238E27FC236}">
                <a16:creationId xmlns:a16="http://schemas.microsoft.com/office/drawing/2014/main" id="{299500CE-917A-4D03-A7DF-71D8EBBC1537}"/>
              </a:ext>
            </a:extLst>
          </p:cNvPr>
          <p:cNvSpPr/>
          <p:nvPr/>
        </p:nvSpPr>
        <p:spPr>
          <a:xfrm>
            <a:off x="566928" y="0"/>
            <a:ext cx="11155680" cy="2011680"/>
          </a:xfrm>
          <a:prstGeom prst="rect">
            <a:avLst/>
          </a:prstGeom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D0D377-28B0-417D-886B-9483AF064975}"/>
              </a:ext>
            </a:extLst>
          </p:cNvPr>
          <p:cNvSpPr/>
          <p:nvPr/>
        </p:nvSpPr>
        <p:spPr>
          <a:xfrm>
            <a:off x="498834" y="787352"/>
            <a:ext cx="128016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F8F91F8-0767-40B5-A3AA-72931FC192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15568" y="548640"/>
            <a:ext cx="10168128" cy="1179576"/>
          </a:xfrm>
        </p:spPr>
        <p:txBody>
          <a:bodyPr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AE0554-8BEE-4BF6-9519-51B8475D35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15568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4A358D-C930-48E0-B372-06A826B74C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115568" y="3203688"/>
            <a:ext cx="4937760" cy="296851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3B6615E-4966-4150-83B6-C47591B363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45936" y="2372650"/>
            <a:ext cx="4937760" cy="823912"/>
          </a:xfrm>
        </p:spPr>
        <p:txBody>
          <a:bodyPr anchor="b"/>
          <a:lstStyle>
            <a:lvl1pPr marL="0" indent="0">
              <a:buNone/>
              <a:defRPr sz="2400" b="1" cap="none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D409F6B-C17B-4B4F-9F35-5068BDC4E2F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345936" y="3203687"/>
            <a:ext cx="4937760" cy="296851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8BC356D-052B-4A9B-8B2F-6665FD325A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115568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C5E5FA-26A9-467C-93E3-8476142D1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79E50C-1E40-4B48-871B-E392428D20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40496" y="6356350"/>
            <a:ext cx="2743200" cy="365125"/>
          </a:xfrm>
        </p:spPr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82119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8C0689C4-0DB3-408B-A956-40326B4AE4C4}"/>
              </a:ext>
            </a:extLst>
          </p:cNvPr>
          <p:cNvSpPr/>
          <p:nvPr/>
        </p:nvSpPr>
        <p:spPr>
          <a:xfrm>
            <a:off x="665853" y="1533525"/>
            <a:ext cx="10917063" cy="3790950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2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E1D10E-1C30-41BF-8C3B-C460C9B5597B}"/>
              </a:ext>
            </a:extLst>
          </p:cNvPr>
          <p:cNvSpPr/>
          <p:nvPr/>
        </p:nvSpPr>
        <p:spPr>
          <a:xfrm>
            <a:off x="609084" y="2971798"/>
            <a:ext cx="128016" cy="914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79454F2-0EE5-4888-AF4C-82F825E622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8992" y="1938528"/>
            <a:ext cx="10177272" cy="2990088"/>
          </a:xfrm>
        </p:spPr>
        <p:txBody>
          <a:bodyPr>
            <a:normAutofit/>
          </a:bodyPr>
          <a:lstStyle>
            <a:lvl1pPr>
              <a:defRPr sz="5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7C91241-A315-4643-91E5-CF2C25CC90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706D86-5479-487D-94C8-76093D84F3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7739411-CED6-43D4-868D-A65C4161A7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10387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AC447E0-1D4D-4EF2-B81B-4B2400EE3E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984CA0-2A78-4600-9F3D-19B09E790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440955-B18E-49D3-AE7B-B331200E3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6703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FA417FE-CD1A-486F-A4AC-E4000A2FB18E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318F0F5-812B-472C-9408-B80F2553F5E0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7F7751B-CD8F-4F5B-A903-1DCE5D1E83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A55C8A-A0BB-441D-976F-EB56D4382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65192" y="1709928"/>
            <a:ext cx="6729984" cy="40965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DE6A51-A2E5-4BFA-B571-9FDFE1BBFB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29000"/>
            <a:ext cx="3099816" cy="206654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92778A-DD4C-4651-9C53-8B0C44CD880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6C7F66-2DFA-4146-BE1A-CE2890FE4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85D185-B1B6-4D62-81BE-BE82C80ACA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334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68B77B5-211C-456E-B79F-306CC3619347}"/>
              </a:ext>
            </a:extLst>
          </p:cNvPr>
          <p:cNvSpPr/>
          <p:nvPr/>
        </p:nvSpPr>
        <p:spPr>
          <a:xfrm>
            <a:off x="558210" y="1162033"/>
            <a:ext cx="3740740" cy="4643344"/>
          </a:xfrm>
          <a:prstGeom prst="rect">
            <a:avLst/>
          </a:prstGeom>
          <a:ln w="12700">
            <a:solidFill>
              <a:schemeClr val="tx2">
                <a:lumMod val="10000"/>
                <a:lumOff val="90000"/>
              </a:schemeClr>
            </a:solidFill>
          </a:ln>
          <a:effectLst>
            <a:outerShdw blurRad="50800" dist="38100" dir="2700000" algn="tl" rotWithShape="0">
              <a:schemeClr val="bg1">
                <a:lumMod val="85000"/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B63C338-194D-4F23-ABEC-60A7EA96F302}"/>
              </a:ext>
            </a:extLst>
          </p:cNvPr>
          <p:cNvSpPr/>
          <p:nvPr/>
        </p:nvSpPr>
        <p:spPr>
          <a:xfrm>
            <a:off x="498834" y="1618375"/>
            <a:ext cx="146304" cy="8229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C04DCC-0E3E-4F05-9FAC-9FA6CA4B2B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8680" y="1709928"/>
            <a:ext cx="3099816" cy="1709928"/>
          </a:xfrm>
        </p:spPr>
        <p:txBody>
          <a:bodyPr tIns="45720" anchor="t">
            <a:normAutofit/>
          </a:bodyPr>
          <a:lstStyle>
            <a:lvl1pPr>
              <a:lnSpc>
                <a:spcPct val="100000"/>
              </a:lnSpc>
              <a:defRPr sz="34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BA29649-B19F-499E-8E9A-3577EAC8F03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965192" y="1161288"/>
            <a:ext cx="6729984" cy="4645152"/>
          </a:xfrm>
        </p:spPr>
        <p:txBody>
          <a:bodyPr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C9EF2E-A8CD-41A1-B11A-0D8842797A9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68680" y="3438144"/>
            <a:ext cx="3099816" cy="2057400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44257B5-0DE0-401F-9171-E8687A97DBA7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8680" y="6356350"/>
            <a:ext cx="2743200" cy="365125"/>
          </a:xfrm>
        </p:spPr>
        <p:txBody>
          <a:bodyPr/>
          <a:lstStyle/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8CD9AD-D667-4FD4-AA34-428AA0BCD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770FB6-F273-4BA6-8B97-9835AC5378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4909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B325BDE-35A4-4AAD-960B-C1415864A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459C78-0CC4-4552-93DD-49B4194D0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744A3C-9C54-46A6-B3EF-5B36362423E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AC24A9-CCB6-4F8D-B8DB-C2F3692CFA5A}" type="datetimeFigureOut">
              <a:rPr lang="en-US" smtClean="0"/>
              <a:t>3/9/2021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D5A696-7B4B-4181-A961-7D66556D507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38CB5-8F4A-401D-A3A9-B27DC15B7A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DC25EE-239B-4C5F-AAD1-255A7D5F1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323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  <p:sldLayoutId id="2147483711" r:id="rId5"/>
    <p:sldLayoutId id="2147483705" r:id="rId6"/>
    <p:sldLayoutId id="2147483701" r:id="rId7"/>
    <p:sldLayoutId id="2147483702" r:id="rId8"/>
    <p:sldLayoutId id="2147483703" r:id="rId9"/>
    <p:sldLayoutId id="2147483704" r:id="rId10"/>
    <p:sldLayoutId id="214748370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mailto:emily@emilygauselaw.com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E91DC736-0EF8-4F87-9146-EBF1D2EE4D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Hands holding each other's wrists and interlinked to form a circle">
            <a:extLst>
              <a:ext uri="{FF2B5EF4-FFF2-40B4-BE49-F238E27FC236}">
                <a16:creationId xmlns:a16="http://schemas.microsoft.com/office/drawing/2014/main" id="{D9AAF6C0-2E2C-432E-95E5-CCD8158414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9631" r="5996" b="-1"/>
          <a:stretch/>
        </p:blipFill>
        <p:spPr>
          <a:xfrm>
            <a:off x="3523488" y="10"/>
            <a:ext cx="8668512" cy="685799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097CD68E-23E3-4007-8847-CD0944C4F7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756601" cy="6858000"/>
          </a:xfrm>
          <a:prstGeom prst="rect">
            <a:avLst/>
          </a:prstGeom>
          <a:gradFill>
            <a:gsLst>
              <a:gs pos="58000">
                <a:schemeClr val="bg1"/>
              </a:gs>
              <a:gs pos="35000">
                <a:schemeClr val="bg1">
                  <a:alpha val="79000"/>
                </a:schemeClr>
              </a:gs>
              <a:gs pos="19000">
                <a:schemeClr val="bg1">
                  <a:alpha val="38000"/>
                </a:schemeClr>
              </a:gs>
              <a:gs pos="0">
                <a:schemeClr val="bg1">
                  <a:alpha val="0"/>
                </a:schemeClr>
              </a:gs>
              <a:gs pos="100000">
                <a:schemeClr val="bg1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0C3669D-288E-4AA4-85C6-8F7FD5DB51D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981" y="1122363"/>
            <a:ext cx="4336616" cy="3204134"/>
          </a:xfrm>
        </p:spPr>
        <p:txBody>
          <a:bodyPr anchor="b">
            <a:normAutofit fontScale="90000"/>
          </a:bodyPr>
          <a:lstStyle/>
          <a:p>
            <a:r>
              <a:rPr lang="en-US" sz="4800" dirty="0"/>
              <a:t>Case Management </a:t>
            </a:r>
            <a:br>
              <a:rPr lang="en-US" sz="4800" dirty="0"/>
            </a:br>
            <a:r>
              <a:rPr lang="en-US" sz="4800" dirty="0"/>
              <a:t>of a Domingo-Cornelio / Ali Resentencing 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FFF797-4B16-4CDB-9996-DD4E961BE39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77980" y="4872922"/>
            <a:ext cx="4023359" cy="1208141"/>
          </a:xfrm>
        </p:spPr>
        <p:txBody>
          <a:bodyPr>
            <a:normAutofit fontScale="85000" lnSpcReduction="10000"/>
          </a:bodyPr>
          <a:lstStyle/>
          <a:p>
            <a:r>
              <a:rPr lang="en-US" sz="2000" dirty="0"/>
              <a:t>WDA/WACDL Second Chances CLE</a:t>
            </a:r>
          </a:p>
          <a:p>
            <a:r>
              <a:rPr lang="en-US" sz="2000" dirty="0"/>
              <a:t>March 12, 2021</a:t>
            </a:r>
          </a:p>
          <a:p>
            <a:r>
              <a:rPr lang="en-US" sz="2000" dirty="0"/>
              <a:t>Emily Gause &amp; Julie Armijo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F2F604E-43BE-4DC3-B983-E071523364F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59921" y="346791"/>
            <a:ext cx="146304" cy="70408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Rectangle 14">
            <a:extLst>
              <a:ext uri="{FF2B5EF4-FFF2-40B4-BE49-F238E27FC236}">
                <a16:creationId xmlns:a16="http://schemas.microsoft.com/office/drawing/2014/main" id="{08C9B587-E65E-4B52-B37C-ABEBB6E879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81029" y="4546920"/>
            <a:ext cx="3977640" cy="18288"/>
          </a:xfrm>
          <a:prstGeom prst="rect">
            <a:avLst/>
          </a:prstGeom>
          <a:solidFill>
            <a:schemeClr val="tx2">
              <a:lumMod val="25000"/>
              <a:lumOff val="75000"/>
            </a:schemeClr>
          </a:solidFill>
          <a:ln w="3175">
            <a:solidFill>
              <a:schemeClr val="tx2">
                <a:lumMod val="25000"/>
                <a:lumOff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44741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4ADFE-FA0C-46B4-AA01-5C276A3834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Evaluation of </a:t>
            </a:r>
            <a:r>
              <a:rPr lang="en-US" i="1" dirty="0"/>
              <a:t>Houston-Sconiers</a:t>
            </a:r>
            <a:r>
              <a:rPr lang="en-US" dirty="0"/>
              <a:t> Factors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888D23-3F52-43D6-9656-670AE246AB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Decisional Factor</a:t>
            </a:r>
          </a:p>
          <a:p>
            <a:r>
              <a:rPr lang="en-US" dirty="0"/>
              <a:t>Dependency Factor</a:t>
            </a:r>
          </a:p>
          <a:p>
            <a:r>
              <a:rPr lang="en-US" dirty="0"/>
              <a:t>Offense Context Factor</a:t>
            </a:r>
          </a:p>
          <a:p>
            <a:r>
              <a:rPr lang="en-US" dirty="0"/>
              <a:t>Legal Competency Factor</a:t>
            </a:r>
          </a:p>
          <a:p>
            <a:r>
              <a:rPr lang="en-US" dirty="0"/>
              <a:t>Rehabilitation Factor</a:t>
            </a:r>
          </a:p>
        </p:txBody>
      </p:sp>
    </p:spTree>
    <p:extLst>
      <p:ext uri="{BB962C8B-B14F-4D97-AF65-F5344CB8AC3E}">
        <p14:creationId xmlns:p14="http://schemas.microsoft.com/office/powerpoint/2010/main" val="366726287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67C4C5-C033-4FB9-8979-BAC1672370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Documents and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6192C9-D171-48BE-BED2-7C23116D145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Discovery</a:t>
            </a:r>
          </a:p>
          <a:p>
            <a:r>
              <a:rPr lang="en-US" dirty="0"/>
              <a:t>Laws</a:t>
            </a:r>
          </a:p>
          <a:p>
            <a:r>
              <a:rPr lang="en-US" dirty="0"/>
              <a:t>Standards</a:t>
            </a:r>
          </a:p>
        </p:txBody>
      </p:sp>
    </p:spTree>
    <p:extLst>
      <p:ext uri="{BB962C8B-B14F-4D97-AF65-F5344CB8AC3E}">
        <p14:creationId xmlns:p14="http://schemas.microsoft.com/office/powerpoint/2010/main" val="390059007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9603FD-F9C3-49E4-9E65-84376EA84D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the Motion for New Sentencing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179BE8-C180-4F2D-893B-8239505F8A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1600" y="1648800"/>
            <a:ext cx="11736000" cy="5209201"/>
          </a:xfrm>
        </p:spPr>
        <p:txBody>
          <a:bodyPr>
            <a:normAutofit lnSpcReduction="10000"/>
          </a:bodyPr>
          <a:lstStyle/>
          <a:p>
            <a:r>
              <a:rPr lang="en-US" sz="2000" dirty="0" err="1"/>
              <a:t>CrR</a:t>
            </a:r>
            <a:r>
              <a:rPr lang="en-US" sz="2000" dirty="0"/>
              <a:t> 7.8(b)(5):  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 superior court has authority to relieve a party from a final judgment for “[a]</a:t>
            </a:r>
            <a:r>
              <a:rPr lang="en-US" sz="20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ny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other reason justifying relief from the operation of the judgment.”  </a:t>
            </a:r>
            <a:r>
              <a:rPr lang="en-US" sz="2000" dirty="0" err="1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CrR</a:t>
            </a:r>
            <a:r>
              <a:rPr lang="en-US" sz="20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7.8(b)(5).  D-C-A gives retroactive relief to any juvenile sentenced in adult court prior to H-S if they can show prejudice.  </a:t>
            </a:r>
          </a:p>
          <a:p>
            <a:r>
              <a:rPr lang="en-US" sz="18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Prejudice?   Must establish by preponderance of evidence that actually and substantially prejudiced.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Judge gave low end and did not indicate authority to go below SRA range.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Attorney did not request sentence below the range.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Judge indicated that a sentence (or enhancement) was “mandatory.”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Judge expressed she wishes she could go lower.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State argues the Court “must” sentence a certain way.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clear indication of discretion to go below SRA range and/or mandatory enhancements.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 clear record where the Houston-Sconiers factors of youthfulness were presented and considered. 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Not enough that the prior court knew of age – without tying to the factors. </a:t>
            </a:r>
            <a:r>
              <a:rPr lang="en-US" sz="1600" i="1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See Domingo</a:t>
            </a: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</a:p>
          <a:p>
            <a:pPr>
              <a:buFont typeface="Courier New" panose="02070309020205020404" pitchFamily="49" charset="0"/>
              <a:buChar char="o"/>
            </a:pPr>
            <a:r>
              <a:rPr lang="en-US" sz="16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“Domingo could not have argued that the Court was </a:t>
            </a:r>
            <a:r>
              <a:rPr lang="en-US" sz="1600" i="1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required</a:t>
            </a:r>
            <a:r>
              <a:rPr lang="en-US" sz="1600" dirty="0">
                <a:solidFill>
                  <a:srgbClr val="000000"/>
                </a:solidFill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 consider his youth at sentencing or that it had to consider whether his youth justified any exceptional sentence downward in light of its absolute discretion.”  </a:t>
            </a:r>
            <a:endParaRPr lang="en-US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67226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08175D-62AA-4BF2-BF5E-8C022F9437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the Sentencing Brief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E06580-8008-455A-86EE-FFC214783A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Templates and ideas</a:t>
            </a:r>
          </a:p>
          <a:p>
            <a:r>
              <a:rPr lang="en-US" dirty="0"/>
              <a:t>Layering facts/evidence under the </a:t>
            </a:r>
            <a:r>
              <a:rPr lang="en-US" i="1" dirty="0"/>
              <a:t>H-S</a:t>
            </a:r>
            <a:r>
              <a:rPr lang="en-US" dirty="0"/>
              <a:t> factors</a:t>
            </a:r>
          </a:p>
          <a:p>
            <a:r>
              <a:rPr lang="en-US" dirty="0"/>
              <a:t>Supporting studies</a:t>
            </a:r>
          </a:p>
          <a:p>
            <a:r>
              <a:rPr lang="en-US" dirty="0"/>
              <a:t>Visuals</a:t>
            </a:r>
          </a:p>
          <a:p>
            <a:r>
              <a:rPr lang="en-US" dirty="0"/>
              <a:t>Support letters</a:t>
            </a:r>
          </a:p>
          <a:p>
            <a:r>
              <a:rPr lang="en-US" dirty="0"/>
              <a:t>Letter from client to judge and/or victim(s)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6975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A4F33B-F5DC-4C94-90F9-826D4A428C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(Re)Sentencing Hearing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317E3D-F6B9-4D79-A19F-3E5BF46217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Overestimate time</a:t>
            </a:r>
          </a:p>
          <a:p>
            <a:r>
              <a:rPr lang="en-US" dirty="0"/>
              <a:t>File brief and supporting docs well in advance</a:t>
            </a:r>
          </a:p>
          <a:p>
            <a:r>
              <a:rPr lang="en-US" dirty="0"/>
              <a:t>Trial clothing</a:t>
            </a:r>
          </a:p>
          <a:p>
            <a:r>
              <a:rPr lang="en-US" dirty="0"/>
              <a:t>Prepare client</a:t>
            </a:r>
          </a:p>
          <a:p>
            <a:r>
              <a:rPr lang="en-US" dirty="0"/>
              <a:t>Pack the courtroom</a:t>
            </a:r>
          </a:p>
          <a:p>
            <a:r>
              <a:rPr lang="en-US" dirty="0"/>
              <a:t>Guide court through the factors</a:t>
            </a:r>
          </a:p>
          <a:p>
            <a:r>
              <a:rPr lang="en-US" dirty="0"/>
              <a:t>Be ready for tough questions</a:t>
            </a:r>
          </a:p>
        </p:txBody>
      </p:sp>
    </p:spTree>
    <p:extLst>
      <p:ext uri="{BB962C8B-B14F-4D97-AF65-F5344CB8AC3E}">
        <p14:creationId xmlns:p14="http://schemas.microsoft.com/office/powerpoint/2010/main" val="20482857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A8B211-E514-498A-99EC-47C8B630B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Questions?  Comments? 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08CAA0-C6CD-4E11-B422-AF71C69E823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Emily Gause</a:t>
            </a:r>
          </a:p>
          <a:p>
            <a:pPr marL="0" indent="0">
              <a:buNone/>
            </a:pPr>
            <a:r>
              <a:rPr lang="en-US" dirty="0">
                <a:hlinkClick r:id="rId2"/>
              </a:rPr>
              <a:t>emily@emilygauselaw.com</a:t>
            </a: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Julie Armijo</a:t>
            </a:r>
          </a:p>
          <a:p>
            <a:pPr marL="0" indent="0">
              <a:buNone/>
            </a:pPr>
            <a:r>
              <a:rPr lang="en-US" dirty="0"/>
              <a:t>Email </a:t>
            </a:r>
          </a:p>
        </p:txBody>
      </p:sp>
    </p:spTree>
    <p:extLst>
      <p:ext uri="{BB962C8B-B14F-4D97-AF65-F5344CB8AC3E}">
        <p14:creationId xmlns:p14="http://schemas.microsoft.com/office/powerpoint/2010/main" val="1585390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C68028-3B5A-449D-A814-457040457B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Where Do We Begin?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2AB458-791B-4672-8B15-30E7A9F8FE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Procedural Steps &amp; Legal Standards – </a:t>
            </a:r>
            <a:r>
              <a:rPr lang="en-US" dirty="0" err="1"/>
              <a:t>CrR</a:t>
            </a:r>
            <a:r>
              <a:rPr lang="en-US" dirty="0"/>
              <a:t> 7.8 vs. PRP</a:t>
            </a:r>
          </a:p>
          <a:p>
            <a:r>
              <a:rPr lang="en-US" dirty="0"/>
              <a:t>Getting a Lay of the Land</a:t>
            </a:r>
          </a:p>
          <a:p>
            <a:r>
              <a:rPr lang="en-US" dirty="0"/>
              <a:t>Review H-S &amp; D-C/A</a:t>
            </a:r>
          </a:p>
          <a:p>
            <a:r>
              <a:rPr lang="en-US" dirty="0" err="1"/>
              <a:t>Resentencings</a:t>
            </a:r>
            <a:r>
              <a:rPr lang="en-US" dirty="0"/>
              <a:t> Differ from Original Sentencing</a:t>
            </a:r>
          </a:p>
          <a:p>
            <a:r>
              <a:rPr lang="en-US" dirty="0"/>
              <a:t>Does client stay in DOC or come back to County?</a:t>
            </a:r>
          </a:p>
        </p:txBody>
      </p:sp>
    </p:spTree>
    <p:extLst>
      <p:ext uri="{BB962C8B-B14F-4D97-AF65-F5344CB8AC3E}">
        <p14:creationId xmlns:p14="http://schemas.microsoft.com/office/powerpoint/2010/main" val="32148456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83C1E-A697-4D5F-BB35-BBAFFC31D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Initial Client Meeting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9755EB-002F-451A-8B3D-AF1C7BD41E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Where is client located?</a:t>
            </a:r>
          </a:p>
          <a:p>
            <a:r>
              <a:rPr lang="en-US" dirty="0"/>
              <a:t>How to schedule a call?</a:t>
            </a:r>
          </a:p>
          <a:p>
            <a:r>
              <a:rPr lang="en-US" dirty="0"/>
              <a:t>Other ways to communicate</a:t>
            </a:r>
          </a:p>
          <a:p>
            <a:r>
              <a:rPr lang="en-US" dirty="0"/>
              <a:t>Questions for initial client meeting</a:t>
            </a:r>
          </a:p>
          <a:p>
            <a:r>
              <a:rPr lang="en-US" dirty="0"/>
              <a:t>Client appearance at sentencing</a:t>
            </a:r>
          </a:p>
        </p:txBody>
      </p:sp>
    </p:spTree>
    <p:extLst>
      <p:ext uri="{BB962C8B-B14F-4D97-AF65-F5344CB8AC3E}">
        <p14:creationId xmlns:p14="http://schemas.microsoft.com/office/powerpoint/2010/main" val="3357236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FA8DEF-F10B-40D3-BC99-6E3187ED02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Building Your Team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D8C5D-252C-40AF-BCB8-250B38B033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Investigator vs. Mitigation Specialist vs. Social Worker</a:t>
            </a:r>
          </a:p>
          <a:p>
            <a:r>
              <a:rPr lang="en-US" dirty="0"/>
              <a:t>Team Approach</a:t>
            </a:r>
          </a:p>
          <a:p>
            <a:r>
              <a:rPr lang="en-US" dirty="0"/>
              <a:t>How Can We Assist</a:t>
            </a:r>
          </a:p>
          <a:p>
            <a:r>
              <a:rPr lang="en-US" dirty="0"/>
              <a:t>3 R’s of the Mitigation Specialist Role</a:t>
            </a:r>
          </a:p>
          <a:p>
            <a:r>
              <a:rPr lang="en-US" dirty="0"/>
              <a:t>The 4</a:t>
            </a:r>
            <a:r>
              <a:rPr lang="en-US" baseline="30000" dirty="0"/>
              <a:t>th</a:t>
            </a:r>
            <a:r>
              <a:rPr lang="en-US" dirty="0"/>
              <a:t> R</a:t>
            </a:r>
          </a:p>
        </p:txBody>
      </p:sp>
    </p:spTree>
    <p:extLst>
      <p:ext uri="{BB962C8B-B14F-4D97-AF65-F5344CB8AC3E}">
        <p14:creationId xmlns:p14="http://schemas.microsoft.com/office/powerpoint/2010/main" val="19326930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A396F-29C0-4304-9992-7AF50E892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Records Gathering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E725E-E5CD-4474-9EE8-FCADB9308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Attorney to Collect</a:t>
            </a:r>
          </a:p>
          <a:p>
            <a:pPr lvl="1"/>
            <a:r>
              <a:rPr lang="en-US" dirty="0"/>
              <a:t>Initial discovery file</a:t>
            </a:r>
          </a:p>
          <a:p>
            <a:pPr lvl="1"/>
            <a:r>
              <a:rPr lang="en-US" dirty="0"/>
              <a:t>Prior attorney file</a:t>
            </a:r>
          </a:p>
          <a:p>
            <a:pPr lvl="1"/>
            <a:r>
              <a:rPr lang="en-US" dirty="0"/>
              <a:t>Prior case pleadings</a:t>
            </a:r>
          </a:p>
          <a:p>
            <a:pPr lvl="1"/>
            <a:r>
              <a:rPr lang="en-US" dirty="0"/>
              <a:t>Sentencing / hearing transcripts</a:t>
            </a:r>
          </a:p>
        </p:txBody>
      </p:sp>
    </p:spTree>
    <p:extLst>
      <p:ext uri="{BB962C8B-B14F-4D97-AF65-F5344CB8AC3E}">
        <p14:creationId xmlns:p14="http://schemas.microsoft.com/office/powerpoint/2010/main" val="40361893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0A396F-29C0-4304-9992-7AF50E8928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Records Gathering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6E725E-E5CD-4474-9EE8-FCADB93084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Support Team Members to Collect</a:t>
            </a:r>
          </a:p>
          <a:p>
            <a:pPr lvl="1"/>
            <a:r>
              <a:rPr lang="en-US" sz="2000" dirty="0"/>
              <a:t>DOC file (x3)</a:t>
            </a:r>
          </a:p>
          <a:p>
            <a:pPr lvl="1"/>
            <a:r>
              <a:rPr lang="en-US" sz="2000" dirty="0"/>
              <a:t>Medical, MH, treatment records</a:t>
            </a:r>
          </a:p>
          <a:p>
            <a:pPr lvl="1"/>
            <a:r>
              <a:rPr lang="en-US" sz="2000" dirty="0"/>
              <a:t>Education records</a:t>
            </a:r>
          </a:p>
          <a:p>
            <a:pPr lvl="1"/>
            <a:r>
              <a:rPr lang="en-US" sz="2000" dirty="0"/>
              <a:t>Juvenile documents</a:t>
            </a:r>
          </a:p>
          <a:p>
            <a:pPr lvl="1"/>
            <a:r>
              <a:rPr lang="en-US" sz="2000" dirty="0"/>
              <a:t>State agencies</a:t>
            </a:r>
          </a:p>
          <a:p>
            <a:pPr lvl="1"/>
            <a:r>
              <a:rPr lang="en-US" sz="2000" dirty="0"/>
              <a:t>Social Security Admin (SSA)</a:t>
            </a:r>
          </a:p>
          <a:p>
            <a:pPr lvl="1"/>
            <a:r>
              <a:rPr lang="en-US" sz="2000" dirty="0"/>
              <a:t>PDRs</a:t>
            </a:r>
          </a:p>
          <a:p>
            <a:pPr lvl="1"/>
            <a:r>
              <a:rPr lang="en-US" sz="2000" dirty="0"/>
              <a:t>Police &amp; CAD records</a:t>
            </a:r>
          </a:p>
        </p:txBody>
      </p:sp>
    </p:spTree>
    <p:extLst>
      <p:ext uri="{BB962C8B-B14F-4D97-AF65-F5344CB8AC3E}">
        <p14:creationId xmlns:p14="http://schemas.microsoft.com/office/powerpoint/2010/main" val="462227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E68E3-2905-42BD-ADAA-0792B8802E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Mitigation Development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3E2479A-5E9C-4E2E-B63E-EA44D72F0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Goals of Mitigation</a:t>
            </a:r>
          </a:p>
          <a:p>
            <a:r>
              <a:rPr lang="en-US" dirty="0"/>
              <a:t>How do we do this?</a:t>
            </a:r>
          </a:p>
          <a:p>
            <a:pPr lvl="1"/>
            <a:r>
              <a:rPr lang="en-US" dirty="0"/>
              <a:t>Client interviews</a:t>
            </a:r>
          </a:p>
          <a:p>
            <a:pPr lvl="1"/>
            <a:r>
              <a:rPr lang="en-US" dirty="0"/>
              <a:t>Collateral interviews</a:t>
            </a:r>
          </a:p>
          <a:p>
            <a:pPr lvl="1"/>
            <a:r>
              <a:rPr lang="en-US" dirty="0"/>
              <a:t>Corroboration through records</a:t>
            </a:r>
          </a:p>
        </p:txBody>
      </p:sp>
    </p:spTree>
    <p:extLst>
      <p:ext uri="{BB962C8B-B14F-4D97-AF65-F5344CB8AC3E}">
        <p14:creationId xmlns:p14="http://schemas.microsoft.com/office/powerpoint/2010/main" val="25837351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F00D3C-08FB-48A2-9260-02ECACE055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Client Interviews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AB090-1064-445B-8572-9E81807814F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Multiple meetings</a:t>
            </a:r>
          </a:p>
          <a:p>
            <a:r>
              <a:rPr lang="en-US" dirty="0"/>
              <a:t>Don’t rush the process</a:t>
            </a:r>
          </a:p>
          <a:p>
            <a:r>
              <a:rPr lang="en-US" dirty="0"/>
              <a:t>Active listening</a:t>
            </a:r>
          </a:p>
          <a:p>
            <a:r>
              <a:rPr lang="en-US" dirty="0"/>
              <a:t>Don’t retraumatize the client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98912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EC3E2-5646-433C-9CDB-5FAE05715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Interview Considerations	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F92783-F2BE-451F-8B07-B757C54551F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Client’s Past</a:t>
            </a:r>
          </a:p>
          <a:p>
            <a:r>
              <a:rPr lang="en-US" dirty="0"/>
              <a:t>Adverse Childhood Experiences (ACEs)/Questionnaires</a:t>
            </a:r>
          </a:p>
          <a:p>
            <a:r>
              <a:rPr lang="en-US" dirty="0"/>
              <a:t>Client’s Role</a:t>
            </a:r>
          </a:p>
          <a:p>
            <a:r>
              <a:rPr lang="en-US" dirty="0"/>
              <a:t>Responsibility? Remorse? Regret?</a:t>
            </a:r>
          </a:p>
          <a:p>
            <a:r>
              <a:rPr lang="en-US" dirty="0"/>
              <a:t>Institution Experience</a:t>
            </a:r>
          </a:p>
          <a:p>
            <a:r>
              <a:rPr lang="en-US" dirty="0"/>
              <a:t>Client’s Future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07422"/>
      </p:ext>
    </p:extLst>
  </p:cSld>
  <p:clrMapOvr>
    <a:masterClrMapping/>
  </p:clrMapOvr>
</p:sld>
</file>

<file path=ppt/theme/theme1.xml><?xml version="1.0" encoding="utf-8"?>
<a:theme xmlns:a="http://schemas.openxmlformats.org/drawingml/2006/main" name="AccentBoxVTI">
  <a:themeElements>
    <a:clrScheme name="AnalogousFromLightSeedLeftStep">
      <a:dk1>
        <a:srgbClr val="000000"/>
      </a:dk1>
      <a:lt1>
        <a:srgbClr val="FFFFFF"/>
      </a:lt1>
      <a:dk2>
        <a:srgbClr val="41243C"/>
      </a:dk2>
      <a:lt2>
        <a:srgbClr val="E7E2E8"/>
      </a:lt2>
      <a:accent1>
        <a:srgbClr val="87AB81"/>
      </a:accent1>
      <a:accent2>
        <a:srgbClr val="92A973"/>
      </a:accent2>
      <a:accent3>
        <a:srgbClr val="A3A37B"/>
      </a:accent3>
      <a:accent4>
        <a:srgbClr val="B59E7A"/>
      </a:accent4>
      <a:accent5>
        <a:srgbClr val="C2988E"/>
      </a:accent5>
      <a:accent6>
        <a:srgbClr val="BA7F8D"/>
      </a:accent6>
      <a:hlink>
        <a:srgbClr val="A469AE"/>
      </a:hlink>
      <a:folHlink>
        <a:srgbClr val="7F7F7F"/>
      </a:folHlink>
    </a:clrScheme>
    <a:fontScheme name="Avenir">
      <a:majorFont>
        <a:latin typeface="Avenir Next LT Pro"/>
        <a:ea typeface=""/>
        <a:cs typeface=""/>
      </a:majorFont>
      <a:minorFont>
        <a:latin typeface="Avenir Next LT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ccentBoxVTI" id="{9F778A78-DC9A-453A-A82D-A75CAD503E15}" vid="{EA961113-7CC4-4569-8A6A-7BC2C1E2F4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562</Words>
  <Application>Microsoft Office PowerPoint</Application>
  <PresentationFormat>Widescreen</PresentationFormat>
  <Paragraphs>99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Avenir Next LT Pro</vt:lpstr>
      <vt:lpstr>Calibri</vt:lpstr>
      <vt:lpstr>Cambria</vt:lpstr>
      <vt:lpstr>Courier New</vt:lpstr>
      <vt:lpstr>AccentBoxVTI</vt:lpstr>
      <vt:lpstr>Case Management  of a Domingo-Cornelio / Ali Resentencing </vt:lpstr>
      <vt:lpstr>Where Do We Begin?</vt:lpstr>
      <vt:lpstr>Initial Client Meeting</vt:lpstr>
      <vt:lpstr>Building Your Team</vt:lpstr>
      <vt:lpstr>Records Gathering</vt:lpstr>
      <vt:lpstr>Records Gathering</vt:lpstr>
      <vt:lpstr>Mitigation Development </vt:lpstr>
      <vt:lpstr>Client Interviews</vt:lpstr>
      <vt:lpstr>Interview Considerations </vt:lpstr>
      <vt:lpstr>Evaluation of Houston-Sconiers Factors</vt:lpstr>
      <vt:lpstr>Other Documents and Considerations</vt:lpstr>
      <vt:lpstr>Writing the Motion for New Sentencing</vt:lpstr>
      <vt:lpstr>Writing the Sentencing Brief</vt:lpstr>
      <vt:lpstr>(Re)Sentencing Hearing</vt:lpstr>
      <vt:lpstr>Questions?  Comments?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Case Management  of a Domingo-Cornelio / Ali Resentencing</dc:title>
  <dc:creator>Julie Armijo</dc:creator>
  <cp:lastModifiedBy>Emily Gause</cp:lastModifiedBy>
  <cp:revision>7</cp:revision>
  <dcterms:created xsi:type="dcterms:W3CDTF">2021-03-09T20:30:19Z</dcterms:created>
  <dcterms:modified xsi:type="dcterms:W3CDTF">2021-03-10T07:52:50Z</dcterms:modified>
</cp:coreProperties>
</file>